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1"/>
  </p:notesMasterIdLst>
  <p:sldIdLst>
    <p:sldId id="256" r:id="rId2"/>
    <p:sldId id="271" r:id="rId3"/>
    <p:sldId id="272" r:id="rId4"/>
    <p:sldId id="273" r:id="rId5"/>
    <p:sldId id="257" r:id="rId6"/>
    <p:sldId id="274" r:id="rId7"/>
    <p:sldId id="258" r:id="rId8"/>
    <p:sldId id="259" r:id="rId9"/>
    <p:sldId id="260" r:id="rId10"/>
    <p:sldId id="275" r:id="rId11"/>
    <p:sldId id="276" r:id="rId12"/>
    <p:sldId id="277" r:id="rId13"/>
    <p:sldId id="261" r:id="rId14"/>
    <p:sldId id="278" r:id="rId15"/>
    <p:sldId id="279" r:id="rId16"/>
    <p:sldId id="262" r:id="rId17"/>
    <p:sldId id="280" r:id="rId18"/>
    <p:sldId id="281" r:id="rId19"/>
    <p:sldId id="263" r:id="rId20"/>
    <p:sldId id="264" r:id="rId21"/>
    <p:sldId id="265" r:id="rId22"/>
    <p:sldId id="282" r:id="rId23"/>
    <p:sldId id="283" r:id="rId24"/>
    <p:sldId id="284" r:id="rId25"/>
    <p:sldId id="267" r:id="rId26"/>
    <p:sldId id="268" r:id="rId27"/>
    <p:sldId id="285" r:id="rId28"/>
    <p:sldId id="269" r:id="rId29"/>
    <p:sldId id="289" r:id="rId30"/>
    <p:sldId id="286" r:id="rId31"/>
    <p:sldId id="287" r:id="rId32"/>
    <p:sldId id="295" r:id="rId33"/>
    <p:sldId id="296" r:id="rId34"/>
    <p:sldId id="297" r:id="rId35"/>
    <p:sldId id="298" r:id="rId36"/>
    <p:sldId id="299" r:id="rId37"/>
    <p:sldId id="300" r:id="rId38"/>
    <p:sldId id="288" r:id="rId39"/>
    <p:sldId id="270" r:id="rId40"/>
    <p:sldId id="301" r:id="rId41"/>
    <p:sldId id="302" r:id="rId42"/>
    <p:sldId id="303" r:id="rId43"/>
    <p:sldId id="291" r:id="rId44"/>
    <p:sldId id="292" r:id="rId45"/>
    <p:sldId id="293" r:id="rId46"/>
    <p:sldId id="294" r:id="rId47"/>
    <p:sldId id="304" r:id="rId48"/>
    <p:sldId id="305" r:id="rId49"/>
    <p:sldId id="306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BFBBA-5B8C-497B-8896-AC246307150E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61005-4201-4538-BBC4-F52B77728B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61005-4201-4538-BBC4-F52B77728BE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6E1497-6A7A-4B32-94AF-5F454CC0D84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03C437-80A3-40A0-84D7-059F488B394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5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7851648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Unit:2 Optics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Interference and Diffraction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By</a:t>
            </a:r>
          </a:p>
          <a:p>
            <a:pPr algn="ctr"/>
            <a:r>
              <a:rPr lang="en-US" dirty="0" smtClean="0">
                <a:solidFill>
                  <a:srgbClr val="A50021"/>
                </a:solidFill>
              </a:rPr>
              <a:t>Dr.P.M.Patel</a:t>
            </a:r>
            <a:endParaRPr lang="en-US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The magnification 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where, u is the distance of the slit and  v is the distance from the lens</a:t>
            </a:r>
          </a:p>
          <a:p>
            <a:r>
              <a:rPr lang="en-US" dirty="0" smtClean="0"/>
              <a:t>The lens is then moved to a position nearer to the eyepiece, where again a pair of images of the slit is seen</a:t>
            </a:r>
          </a:p>
          <a:p>
            <a:r>
              <a:rPr lang="en-US" dirty="0" smtClean="0"/>
              <a:t>The distance between the two sharp images is again measured. Let it be </a:t>
            </a:r>
            <a:r>
              <a:rPr lang="en-US" baseline="-25000" dirty="0" smtClean="0"/>
              <a:t> </a:t>
            </a:r>
            <a:r>
              <a:rPr lang="en-US" dirty="0" smtClean="0"/>
              <a:t>. Again magnification is given by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1600200"/>
            <a:ext cx="3705225" cy="581025"/>
          </a:xfrm>
          <a:prstGeom prst="rect">
            <a:avLst/>
          </a:prstGeom>
          <a:noFill/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5181600"/>
            <a:ext cx="3714750" cy="581025"/>
          </a:xfrm>
          <a:prstGeom prst="rect">
            <a:avLst/>
          </a:prstGeom>
          <a:noFill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6019800"/>
            <a:ext cx="4991100" cy="52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lvl="0"/>
            <a:r>
              <a:rPr lang="en-US" dirty="0" smtClean="0"/>
              <a:t>The value of d can be determined as follows. The deviation </a:t>
            </a:r>
            <a:r>
              <a:rPr lang="en-US" dirty="0" smtClean="0">
                <a:sym typeface="Symbol"/>
              </a:rPr>
              <a:t></a:t>
            </a:r>
            <a:r>
              <a:rPr lang="en-US" dirty="0" smtClean="0"/>
              <a:t> produced in the path of a ray by a thin prism is given by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 is the refracting angle of the prism. From fig.2(a) it is seen that </a:t>
            </a:r>
            <a:r>
              <a:rPr lang="en-US" dirty="0" smtClean="0">
                <a:sym typeface="Symbol"/>
              </a:rPr>
              <a:t></a:t>
            </a:r>
            <a:r>
              <a:rPr lang="en-US" dirty="0" smtClean="0"/>
              <a:t> Since d is very small, we can write      </a:t>
            </a:r>
          </a:p>
          <a:p>
            <a:endParaRPr lang="en-US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2057400"/>
            <a:ext cx="1438275" cy="295275"/>
          </a:xfrm>
          <a:prstGeom prst="rect">
            <a:avLst/>
          </a:prstGeom>
          <a:noFill/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3886200"/>
            <a:ext cx="2057400" cy="581025"/>
          </a:xfrm>
          <a:prstGeom prst="rect">
            <a:avLst/>
          </a:prstGeom>
          <a:noFill/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4876800"/>
            <a:ext cx="4048125" cy="29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Interference Fringes with White Light: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biprism experiment if the slit is illuminated by white light, the interference pattern consists of a central </a:t>
            </a:r>
            <a:r>
              <a:rPr lang="en-US" b="1" dirty="0" smtClean="0"/>
              <a:t>white fringe</a:t>
            </a:r>
            <a:r>
              <a:rPr lang="en-US" dirty="0" smtClean="0"/>
              <a:t> flanked on its both the sides by a few </a:t>
            </a:r>
            <a:r>
              <a:rPr lang="en-US" dirty="0" err="1" smtClean="0"/>
              <a:t>coloured</a:t>
            </a:r>
            <a:r>
              <a:rPr lang="en-US" dirty="0" smtClean="0"/>
              <a:t> fringes and generate illumination beyond the fringes. The central white fringe is the </a:t>
            </a:r>
            <a:r>
              <a:rPr lang="en-US" b="1" dirty="0" smtClean="0"/>
              <a:t>zero-order</a:t>
            </a:r>
            <a:r>
              <a:rPr lang="en-US" dirty="0" smtClean="0"/>
              <a:t> fringe. With monochromatic light all the bright fringes are of the same </a:t>
            </a:r>
            <a:r>
              <a:rPr lang="en-US" dirty="0" err="1" smtClean="0"/>
              <a:t>colour</a:t>
            </a:r>
            <a:r>
              <a:rPr lang="en-US" dirty="0" smtClean="0"/>
              <a:t> and it is not possible to locate the zero order fringe. Therefore, in order to locate the zero order fringe the biprism is to be illuminated by white light.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Lateral Displacement of Fringes: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biprism experiment can be used to determine the thickness of a given thin sheet of transparent material such as glass or mica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 descr="D:\Department\Assignment &amp; Question Bank\Optics figures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581400"/>
            <a:ext cx="4267200" cy="2714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optical path </a:t>
            </a:r>
          </a:p>
          <a:p>
            <a:r>
              <a:rPr lang="en-US" dirty="0" smtClean="0"/>
              <a:t>The optical path  </a:t>
            </a:r>
          </a:p>
          <a:p>
            <a:r>
              <a:rPr lang="en-US" dirty="0" smtClean="0"/>
              <a:t>The optical path difference at P is  , </a:t>
            </a:r>
          </a:p>
          <a:p>
            <a:r>
              <a:rPr lang="en-US" dirty="0" smtClean="0"/>
              <a:t>since in the presence of the thin sheet the optical path lengths  and  are equal and central zero fringe is obtained at P.</a:t>
            </a:r>
          </a:p>
          <a:p>
            <a:r>
              <a:rPr lang="en-US" dirty="0" smtClean="0"/>
              <a:t>Therefore, </a:t>
            </a:r>
            <a:r>
              <a:rPr lang="en-US" baseline="-25000" dirty="0" smtClean="0"/>
              <a:t> </a:t>
            </a:r>
            <a:endParaRPr lang="en-US" dirty="0" smtClean="0"/>
          </a:p>
          <a:p>
            <a:r>
              <a:rPr lang="en-US" dirty="0" smtClean="0"/>
              <a:t> But the path difference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1905000"/>
            <a:ext cx="4238625" cy="333375"/>
          </a:xfrm>
          <a:prstGeom prst="rect">
            <a:avLst/>
          </a:prstGeom>
          <a:noFill/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362200"/>
            <a:ext cx="1133475" cy="333375"/>
          </a:xfrm>
          <a:prstGeom prst="rect">
            <a:avLst/>
          </a:prstGeom>
          <a:noFill/>
        </p:spPr>
      </p:pic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2895600"/>
            <a:ext cx="1647825" cy="333375"/>
          </a:xfrm>
          <a:prstGeom prst="rect">
            <a:avLst/>
          </a:prstGeom>
          <a:noFill/>
        </p:spPr>
      </p:pic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7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4495800"/>
            <a:ext cx="2343150" cy="304800"/>
          </a:xfrm>
          <a:prstGeom prst="rect">
            <a:avLst/>
          </a:prstGeom>
          <a:noFill/>
        </p:spPr>
      </p:pic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7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876800"/>
            <a:ext cx="2343150" cy="295275"/>
          </a:xfrm>
          <a:prstGeom prst="rect">
            <a:avLst/>
          </a:prstGeom>
          <a:noFill/>
        </p:spPr>
      </p:pic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7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5715000"/>
            <a:ext cx="1724025" cy="581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     is the </a:t>
            </a:r>
            <a:r>
              <a:rPr lang="en-US" b="1" dirty="0" smtClean="0"/>
              <a:t>lateral shift</a:t>
            </a:r>
            <a:r>
              <a:rPr lang="en-US" dirty="0" smtClean="0"/>
              <a:t> of the central fringe due to the introduction of the thin sheet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Thus the thickness of the sheet is given as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1981200"/>
            <a:ext cx="228600" cy="472440"/>
          </a:xfrm>
          <a:prstGeom prst="rect">
            <a:avLst/>
          </a:prstGeom>
          <a:noFill/>
        </p:spPr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2895600"/>
            <a:ext cx="1524000" cy="581025"/>
          </a:xfrm>
          <a:prstGeom prst="rect">
            <a:avLst/>
          </a:prstGeom>
          <a:noFill/>
        </p:spPr>
      </p:pic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4343400"/>
            <a:ext cx="4381500" cy="62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Lloyd’s Single Mirror: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latin typeface="+mj-lt"/>
              </a:rPr>
              <a:t>1834</a:t>
            </a:r>
            <a:r>
              <a:rPr lang="en-US" dirty="0" smtClean="0"/>
              <a:t>, Lloyd devised an interesting method of producing interference, using a single mirror and using almost grazing incidence. The Lloyd’s mirror consists of a plane mirror about </a:t>
            </a:r>
            <a:r>
              <a:rPr lang="en-US" dirty="0" smtClean="0">
                <a:latin typeface="+mj-lt"/>
              </a:rPr>
              <a:t>30</a:t>
            </a:r>
            <a:r>
              <a:rPr lang="en-US" dirty="0" smtClean="0"/>
              <a:t>cm in length and 6 to 8 cm in breadth as shown in fig.5</a:t>
            </a:r>
          </a:p>
          <a:p>
            <a:pPr algn="just"/>
            <a:r>
              <a:rPr lang="en-US" dirty="0" smtClean="0"/>
              <a:t>It is polished on the front surface and blacked at the back to avoid multiple reflections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Determination of Wavelength:</a:t>
            </a:r>
            <a:endParaRPr lang="en-US" dirty="0" smtClean="0"/>
          </a:p>
          <a:p>
            <a:r>
              <a:rPr lang="en-US" dirty="0" smtClean="0"/>
              <a:t>The fringe width is given by             </a:t>
            </a:r>
          </a:p>
          <a:p>
            <a:r>
              <a:rPr lang="en-US" dirty="0" smtClean="0"/>
              <a:t>Measuring    β, D and d the wavelength </a:t>
            </a:r>
            <a:r>
              <a:rPr lang="en-US" dirty="0" smtClean="0">
                <a:sym typeface="Symbol"/>
              </a:rPr>
              <a:t></a:t>
            </a:r>
            <a:r>
              <a:rPr lang="en-US" dirty="0" smtClean="0"/>
              <a:t> can be determined.</a:t>
            </a:r>
          </a:p>
          <a:p>
            <a:endParaRPr lang="en-US" dirty="0"/>
          </a:p>
        </p:txBody>
      </p:sp>
      <p:pic>
        <p:nvPicPr>
          <p:cNvPr id="4" name="Picture 2" descr="D:\Department\Assignment &amp; Question Bank\Optics figures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752600"/>
            <a:ext cx="4267200" cy="1885950"/>
          </a:xfrm>
          <a:prstGeom prst="rect">
            <a:avLst/>
          </a:prstGeom>
          <a:noFill/>
        </p:spPr>
      </p:pic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267200"/>
            <a:ext cx="971550" cy="581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Comparison between the fringes produced by biprism and Lloyd’s mirror: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5052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Sr</a:t>
                      </a:r>
                      <a:r>
                        <a:rPr lang="en-US" dirty="0" smtClean="0"/>
                        <a:t>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Fresnel Biprism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Lloyd’s mirror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complete set of fringes is obtained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few fringes on one side of the central fringe are observed and  the central fringe being itself invisible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central fringe is bright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central fringe is dark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central fringe is less sharp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central fringe is sharp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Newton’s Ring: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experimental arrangement:</a:t>
            </a:r>
            <a:endParaRPr lang="en-US" dirty="0"/>
          </a:p>
        </p:txBody>
      </p:sp>
      <p:pic>
        <p:nvPicPr>
          <p:cNvPr id="8194" name="Picture 2" descr="D:\Department\Assignment &amp; Question Bank\Optics figures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667000"/>
            <a:ext cx="4963538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Techniques for obtaining Interference: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The phase relations between the waves emitted by </a:t>
            </a:r>
            <a:r>
              <a:rPr lang="en-US" sz="2400" dirty="0" smtClean="0">
                <a:solidFill>
                  <a:srgbClr val="C00000"/>
                </a:solidFill>
              </a:rPr>
              <a:t>two independent light sources</a:t>
            </a:r>
            <a:r>
              <a:rPr lang="en-US" sz="2400" dirty="0" smtClean="0"/>
              <a:t> rapidly changes with time and therefore, they can never be coherent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The source must be identical or coherent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The phase difference between the waves emerging from the two sources remains constant and the sources are coherent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The techniques used for creating coherent sources of light can be divided in to the following two classes: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Wavefront splitting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Amplitude splitting</a:t>
            </a:r>
            <a:endParaRPr lang="en-US" sz="2400" dirty="0" smtClean="0">
              <a:solidFill>
                <a:srgbClr val="C00000"/>
              </a:solidFill>
            </a:endParaRP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Division of amplitude taka place</a:t>
            </a:r>
          </a:p>
        </p:txBody>
      </p:sp>
      <p:pic>
        <p:nvPicPr>
          <p:cNvPr id="9218" name="Picture 2" descr="D:\Department\Assignment &amp; Question Bank\Optics figures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146" y="2438400"/>
            <a:ext cx="4540704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Circular Fringes: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Newton originally observed these concentric circular fringes and hence they are called </a:t>
            </a:r>
            <a:r>
              <a:rPr lang="en-US" b="1" dirty="0" smtClean="0"/>
              <a:t>Newton’s rings</a:t>
            </a:r>
            <a:endParaRPr lang="en-US" dirty="0"/>
          </a:p>
        </p:txBody>
      </p:sp>
      <p:pic>
        <p:nvPicPr>
          <p:cNvPr id="10242" name="Picture 2" descr="D:\Department\Assignment &amp; Question Bank\Optics figures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590800"/>
            <a:ext cx="363855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Conditions for Bright and Dark Rings: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optical path difference between the rays is given by </a:t>
            </a:r>
          </a:p>
          <a:p>
            <a:r>
              <a:rPr lang="en-US" dirty="0" smtClean="0"/>
              <a:t>But,           for air and                  for normal incident</a:t>
            </a:r>
          </a:p>
          <a:p>
            <a:r>
              <a:rPr lang="en-US" dirty="0" smtClean="0"/>
              <a:t>Therefore,</a:t>
            </a:r>
          </a:p>
          <a:p>
            <a:r>
              <a:rPr lang="en-US" dirty="0" smtClean="0"/>
              <a:t>For maxima ,the optical path difference</a:t>
            </a:r>
          </a:p>
          <a:p>
            <a:r>
              <a:rPr lang="en-US" dirty="0" smtClean="0"/>
              <a:t>It is equal to an</a:t>
            </a:r>
            <a:r>
              <a:rPr lang="en-US" b="1" dirty="0" smtClean="0"/>
              <a:t> integral number of full waves,</a:t>
            </a:r>
            <a:r>
              <a:rPr lang="en-US" dirty="0" smtClean="0"/>
              <a:t> then the rays meet each other </a:t>
            </a:r>
            <a:r>
              <a:rPr lang="en-US" b="1" dirty="0" smtClean="0"/>
              <a:t>in phase</a:t>
            </a:r>
            <a:r>
              <a:rPr lang="en-US" dirty="0" smtClean="0"/>
              <a:t>. The crests of one wave falls on the crests of the other and the waves </a:t>
            </a:r>
            <a:r>
              <a:rPr lang="en-US" b="1" dirty="0" smtClean="0"/>
              <a:t>interference constructively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2514600"/>
            <a:ext cx="1981200" cy="295275"/>
          </a:xfrm>
          <a:prstGeom prst="rect">
            <a:avLst/>
          </a:prstGeom>
          <a:noFill/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2895600"/>
            <a:ext cx="619125" cy="295275"/>
          </a:xfrm>
          <a:prstGeom prst="rect">
            <a:avLst/>
          </a:prstGeom>
          <a:noFill/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2895600"/>
            <a:ext cx="971550" cy="295275"/>
          </a:xfrm>
          <a:prstGeom prst="rect">
            <a:avLst/>
          </a:prstGeom>
          <a:noFill/>
        </p:spPr>
      </p:pic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3276600"/>
            <a:ext cx="1104900" cy="581025"/>
          </a:xfrm>
          <a:prstGeom prst="rect">
            <a:avLst/>
          </a:prstGeom>
          <a:noFill/>
        </p:spPr>
      </p:pic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3886200"/>
            <a:ext cx="752475" cy="29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Therefore,                      or  </a:t>
            </a:r>
          </a:p>
          <a:p>
            <a:r>
              <a:rPr lang="en-US" b="1" dirty="0" smtClean="0"/>
              <a:t> This is the condition for obtaining bright fringe</a:t>
            </a:r>
          </a:p>
          <a:p>
            <a:r>
              <a:rPr lang="en-US" dirty="0" smtClean="0"/>
              <a:t>The minima occur when the optical path difference is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optical path between the two rays is equal to </a:t>
            </a:r>
            <a:r>
              <a:rPr lang="en-US" b="1" dirty="0" smtClean="0"/>
              <a:t>an odd integral number of half-waves</a:t>
            </a:r>
            <a:r>
              <a:rPr lang="en-US" dirty="0" smtClean="0"/>
              <a:t>, then the rays meet each other in </a:t>
            </a:r>
            <a:r>
              <a:rPr lang="en-US" b="1" dirty="0" smtClean="0"/>
              <a:t>opposite phase</a:t>
            </a:r>
            <a:r>
              <a:rPr lang="en-US" dirty="0" smtClean="0"/>
              <a:t> . The crest of one wave fall on the troughs of the other and </a:t>
            </a:r>
            <a:r>
              <a:rPr lang="en-US" b="1" dirty="0" smtClean="0"/>
              <a:t>the waves interfere destructively</a:t>
            </a:r>
            <a:endParaRPr lang="en-US" dirty="0" smtClean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1905000"/>
            <a:ext cx="1362075" cy="581025"/>
          </a:xfrm>
          <a:prstGeom prst="rect">
            <a:avLst/>
          </a:prstGeom>
          <a:noFill/>
        </p:spPr>
      </p:pic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2057400"/>
            <a:ext cx="2057400" cy="295275"/>
          </a:xfrm>
          <a:prstGeom prst="rect">
            <a:avLst/>
          </a:prstGeom>
          <a:noFill/>
        </p:spPr>
      </p:pic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3505200"/>
            <a:ext cx="1543050" cy="59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Thus,                                         or</a:t>
            </a:r>
          </a:p>
          <a:p>
            <a:endParaRPr lang="en-US" dirty="0" smtClean="0"/>
          </a:p>
          <a:p>
            <a:r>
              <a:rPr lang="en-US" b="1" dirty="0" smtClean="0"/>
              <a:t>This is the condition </a:t>
            </a:r>
            <a:r>
              <a:rPr lang="en-US" b="1" smtClean="0"/>
              <a:t>for producing </a:t>
            </a:r>
            <a:r>
              <a:rPr lang="en-US" b="1" dirty="0" smtClean="0"/>
              <a:t>dark fringe</a:t>
            </a:r>
            <a:endParaRPr lang="en-US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1981200"/>
            <a:ext cx="2152650" cy="590550"/>
          </a:xfrm>
          <a:prstGeom prst="rect">
            <a:avLst/>
          </a:prstGeom>
          <a:noFill/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2057400"/>
            <a:ext cx="971550" cy="29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D:\Department\Assignment &amp; Question Bank\Optics figures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5113" y="1828800"/>
            <a:ext cx="3533775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Determination of wavelength of Light: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D:\Department\Assignment &amp; Question Bank\Optics figures\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885950"/>
            <a:ext cx="4267200" cy="3086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Determination of wavelength of Light: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 we have,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slope of the straight line gives the value of 4</a:t>
            </a:r>
            <a:r>
              <a:rPr lang="en-US" dirty="0" smtClean="0">
                <a:sym typeface="Symbol"/>
              </a:rPr>
              <a:t></a:t>
            </a:r>
            <a:r>
              <a:rPr lang="en-US" dirty="0" smtClean="0"/>
              <a:t>R    . </a:t>
            </a:r>
          </a:p>
          <a:p>
            <a:r>
              <a:rPr lang="en-US" dirty="0" smtClean="0"/>
              <a:t>The radius of curvature R of the lens may be determined using a </a:t>
            </a:r>
            <a:r>
              <a:rPr lang="en-US" dirty="0" err="1" smtClean="0"/>
              <a:t>sphectrometer</a:t>
            </a:r>
            <a:r>
              <a:rPr lang="en-US" dirty="0" smtClean="0"/>
              <a:t> and </a:t>
            </a:r>
            <a:r>
              <a:rPr lang="en-US" dirty="0" smtClean="0">
                <a:sym typeface="Symbol"/>
              </a:rPr>
              <a:t></a:t>
            </a:r>
            <a:r>
              <a:rPr lang="en-US" dirty="0" smtClean="0"/>
              <a:t>is computed with the help of the above equation.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1752600"/>
            <a:ext cx="3333750" cy="3048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2209800"/>
            <a:ext cx="4905375" cy="3429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2743200"/>
            <a:ext cx="2152650" cy="3333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3124200"/>
            <a:ext cx="1714500" cy="66675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3733800"/>
            <a:ext cx="1076325" cy="581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1848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Multiple Reflections from a Plane Parallel Film: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The high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order reflection occurring at interfaces of thin film are negligible. </a:t>
            </a:r>
          </a:p>
          <a:p>
            <a:pPr algn="just"/>
            <a:r>
              <a:rPr lang="en-US" dirty="0" smtClean="0">
                <a:solidFill>
                  <a:srgbClr val="00B050"/>
                </a:solidFill>
              </a:rPr>
              <a:t>But, if for any reason the reflection of the interface is not negligible, then the higher order reflections are to be taken into account.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When the reflected or transmitted beams meet, multiple beam interference takes place. We are especially interested in the fringes associated with the air space between two reflecting surfaces.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D:\Department\Assignment &amp; Question Bank\Optics figures\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09800"/>
            <a:ext cx="4267200" cy="2733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1.Wavefront splitting: 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	In this methods light wave front emerging from a narrow slit pass through two closed slits. The two parts of the same wavefront travel through different paths and reunite on a screen to produce fringe pattern. 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This is known as interference due to division of wavefront. This method is useful only with narrow sources.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	</a:t>
            </a:r>
            <a:r>
              <a:rPr lang="en-US" b="1" dirty="0" smtClean="0"/>
              <a:t>Examples: </a:t>
            </a:r>
            <a:r>
              <a:rPr lang="en-US" dirty="0" smtClean="0"/>
              <a:t>Young’s double slits, Fresnel’s double mirror, Fresnel’s biprism, </a:t>
            </a:r>
            <a:r>
              <a:rPr lang="en-US" dirty="0" err="1" smtClean="0"/>
              <a:t>Loyed</a:t>
            </a:r>
            <a:r>
              <a:rPr lang="en-US" dirty="0" smtClean="0"/>
              <a:t>’ s mirror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amplitude coefficient of reflection is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the film does not absorb light, the amplitudes of the reflected and transmitted waves are     and   respectively. </a:t>
            </a:r>
          </a:p>
          <a:p>
            <a:endParaRPr lang="en-US" dirty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3810000"/>
            <a:ext cx="152400" cy="314960"/>
          </a:xfrm>
          <a:prstGeom prst="rect">
            <a:avLst/>
          </a:prstGeom>
          <a:noFill/>
        </p:spPr>
      </p:pic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3810000"/>
            <a:ext cx="952500" cy="295275"/>
          </a:xfrm>
          <a:prstGeom prst="rect">
            <a:avLst/>
          </a:prstGeom>
          <a:noFill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19300" y="2438400"/>
            <a:ext cx="4533900" cy="857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INTENSITY DISTRIBUTION: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Let a be the amplitude of the light incident on the first surface. </a:t>
            </a:r>
          </a:p>
          <a:p>
            <a:pPr algn="just"/>
            <a:r>
              <a:rPr lang="en-US" dirty="0" smtClean="0"/>
              <a:t>A certain fraction of this light a</a:t>
            </a:r>
            <a:r>
              <a:rPr lang="en-US" dirty="0" smtClean="0">
                <a:sym typeface="Symbol"/>
              </a:rPr>
              <a:t></a:t>
            </a:r>
            <a:r>
              <a:rPr lang="en-US" dirty="0" smtClean="0"/>
              <a:t>, is refracted and another fraction, a</a:t>
            </a:r>
            <a:r>
              <a:rPr lang="en-US" dirty="0" smtClean="0">
                <a:sym typeface="Symbol"/>
              </a:rPr>
              <a:t></a:t>
            </a:r>
            <a:r>
              <a:rPr lang="en-US" dirty="0" smtClean="0"/>
              <a:t> is transmitted</a:t>
            </a:r>
          </a:p>
          <a:p>
            <a:pPr algn="just"/>
            <a:r>
              <a:rPr lang="en-US" dirty="0" smtClean="0">
                <a:sym typeface="Symbol"/>
              </a:rPr>
              <a:t> is</a:t>
            </a:r>
            <a:r>
              <a:rPr lang="en-US" dirty="0" smtClean="0"/>
              <a:t> the amplitude reflection coefficient </a:t>
            </a:r>
          </a:p>
          <a:p>
            <a:pPr algn="just"/>
            <a:r>
              <a:rPr lang="en-US" dirty="0" smtClean="0">
                <a:sym typeface="Symbol"/>
              </a:rPr>
              <a:t></a:t>
            </a:r>
            <a:r>
              <a:rPr lang="en-US" dirty="0" smtClean="0"/>
              <a:t> is the amplitude transmission coefficient</a:t>
            </a:r>
          </a:p>
          <a:p>
            <a:pPr algn="just"/>
            <a:r>
              <a:rPr lang="en-US" dirty="0" smtClean="0"/>
              <a:t> Again at the second surface, part of the light is refracted with amplitude a</a:t>
            </a:r>
            <a:r>
              <a:rPr lang="en-US" dirty="0" smtClean="0">
                <a:sym typeface="Symbol"/>
              </a:rPr>
              <a:t></a:t>
            </a:r>
            <a:r>
              <a:rPr lang="en-US" baseline="30000" dirty="0" smtClean="0"/>
              <a:t>2 </a:t>
            </a:r>
            <a:r>
              <a:rPr lang="en-US" dirty="0" smtClean="0"/>
              <a:t>and part is transmitted with amplitude a</a:t>
            </a:r>
            <a:r>
              <a:rPr lang="en-US" dirty="0" smtClean="0">
                <a:sym typeface="Symbol"/>
              </a:rPr>
              <a:t></a:t>
            </a:r>
            <a:r>
              <a:rPr lang="en-US" baseline="30000" dirty="0" smtClean="0"/>
              <a:t>2</a:t>
            </a:r>
            <a:r>
              <a:rPr lang="en-US" dirty="0" smtClean="0"/>
              <a:t> . The next ray is transmitted with an amplitude a</a:t>
            </a:r>
            <a:r>
              <a:rPr lang="en-US" dirty="0" smtClean="0">
                <a:sym typeface="Symbol"/>
              </a:rPr>
              <a:t></a:t>
            </a:r>
            <a:r>
              <a:rPr lang="en-US" baseline="30000" dirty="0" smtClean="0"/>
              <a:t>2</a:t>
            </a:r>
            <a:r>
              <a:rPr lang="en-US" dirty="0" smtClean="0">
                <a:sym typeface="Symbol"/>
              </a:rPr>
              <a:t></a:t>
            </a:r>
            <a:r>
              <a:rPr lang="en-US" baseline="30000" dirty="0" smtClean="0"/>
              <a:t>2   </a:t>
            </a:r>
            <a:r>
              <a:rPr lang="en-US" dirty="0" smtClean="0"/>
              <a:t>, the next one with after that with a</a:t>
            </a:r>
            <a:r>
              <a:rPr lang="en-US" dirty="0" smtClean="0">
                <a:sym typeface="Symbol"/>
              </a:rPr>
              <a:t></a:t>
            </a:r>
            <a:r>
              <a:rPr lang="en-US" baseline="30000" dirty="0" smtClean="0"/>
              <a:t>4</a:t>
            </a:r>
            <a:r>
              <a:rPr lang="en-US" dirty="0" smtClean="0">
                <a:sym typeface="Symbol"/>
              </a:rPr>
              <a:t></a:t>
            </a:r>
            <a:r>
              <a:rPr lang="en-US" baseline="30000" dirty="0" smtClean="0"/>
              <a:t>2</a:t>
            </a:r>
            <a:r>
              <a:rPr lang="en-US" dirty="0" smtClean="0"/>
              <a:t> and so on.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algn="just"/>
            <a:r>
              <a:rPr lang="en-US" dirty="0" smtClean="0"/>
              <a:t>If T and R be the fractions of the incident light intensity which are respectively transmitted and refracted at each silvered surface</a:t>
            </a:r>
          </a:p>
          <a:p>
            <a:pPr algn="just"/>
            <a:r>
              <a:rPr lang="en-US" dirty="0" smtClean="0"/>
              <a:t>Then </a:t>
            </a:r>
            <a:r>
              <a:rPr lang="en-US" dirty="0" smtClean="0">
                <a:sym typeface="Symbol"/>
              </a:rPr>
              <a:t></a:t>
            </a:r>
            <a:r>
              <a:rPr lang="en-US" baseline="30000" dirty="0" smtClean="0"/>
              <a:t>2</a:t>
            </a:r>
            <a:r>
              <a:rPr lang="en-US" dirty="0" smtClean="0"/>
              <a:t> = T and </a:t>
            </a:r>
            <a:r>
              <a:rPr lang="en-US" dirty="0" smtClean="0">
                <a:sym typeface="Symbol"/>
              </a:rPr>
              <a:t></a:t>
            </a:r>
            <a:r>
              <a:rPr lang="en-US" baseline="30000" dirty="0" smtClean="0"/>
              <a:t>2</a:t>
            </a:r>
            <a:r>
              <a:rPr lang="en-US" dirty="0" smtClean="0"/>
              <a:t> = R . </a:t>
            </a:r>
          </a:p>
          <a:p>
            <a:pPr algn="just"/>
            <a:r>
              <a:rPr lang="en-US" dirty="0" smtClean="0"/>
              <a:t>The amplitude of the successive rays transmitted through the pair of plates will be </a:t>
            </a:r>
          </a:p>
          <a:p>
            <a:pPr algn="just"/>
            <a:r>
              <a:rPr lang="en-US" dirty="0" smtClean="0"/>
              <a:t>                                         </a:t>
            </a:r>
            <a:r>
              <a:rPr lang="en-US" dirty="0" err="1" smtClean="0"/>
              <a:t>aT</a:t>
            </a:r>
            <a:r>
              <a:rPr lang="en-US" dirty="0" smtClean="0"/>
              <a:t>, </a:t>
            </a:r>
            <a:r>
              <a:rPr lang="en-US" dirty="0" err="1" smtClean="0"/>
              <a:t>aTR</a:t>
            </a:r>
            <a:r>
              <a:rPr lang="en-US" dirty="0" smtClean="0"/>
              <a:t>, aTR</a:t>
            </a:r>
            <a:r>
              <a:rPr lang="en-US" baseline="30000" dirty="0" smtClean="0"/>
              <a:t>2 </a:t>
            </a:r>
            <a:r>
              <a:rPr lang="en-US" dirty="0" smtClean="0"/>
              <a:t>, ……..</a:t>
            </a:r>
          </a:p>
          <a:p>
            <a:pPr algn="just"/>
            <a:r>
              <a:rPr lang="en-US" dirty="0" smtClean="0"/>
              <a:t>In complex notation , the incident amplitude is given by 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2514600" y="5334000"/>
          <a:ext cx="1828800" cy="457200"/>
        </p:xfrm>
        <a:graphic>
          <a:graphicData uri="http://schemas.openxmlformats.org/presentationml/2006/ole">
            <p:oleObj spid="_x0000_s55298" name="Equation" r:id="rId3" imgW="5713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r>
              <a:rPr lang="en-US" dirty="0" smtClean="0"/>
              <a:t>Then the waves reaching a point on the screen will be</a:t>
            </a:r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By the principle of superposition, the resultant amplitude is given by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1905000" y="2057400"/>
          <a:ext cx="4114800" cy="1866900"/>
        </p:xfrm>
        <a:graphic>
          <a:graphicData uri="http://schemas.openxmlformats.org/presentationml/2006/ole">
            <p:oleObj spid="_x0000_s56322" name="Equation" r:id="rId3" imgW="1739880" imgH="990360" progId="Equation.DSMT4">
              <p:embed/>
            </p:oleObj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1524000" y="5105400"/>
          <a:ext cx="5334000" cy="431800"/>
        </p:xfrm>
        <a:graphic>
          <a:graphicData uri="http://schemas.openxmlformats.org/presentationml/2006/ole">
            <p:oleObj spid="_x0000_s56323" name="Equation" r:id="rId4" imgW="2857320" imgH="203040" progId="Equation.DSMT4">
              <p:embed/>
            </p:oleObj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1295400" y="5562600"/>
          <a:ext cx="5715000" cy="457200"/>
        </p:xfrm>
        <a:graphic>
          <a:graphicData uri="http://schemas.openxmlformats.org/presentationml/2006/ole">
            <p:oleObj spid="_x0000_s56324" name="Equation" r:id="rId5" imgW="25272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this expression for sum of the terms of a geometrical progression, we get</a:t>
            </a:r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				A=</a:t>
            </a:r>
          </a:p>
          <a:p>
            <a:pPr>
              <a:buNone/>
            </a:pPr>
            <a:r>
              <a:rPr lang="en-US" dirty="0" smtClean="0"/>
              <a:t>	When the number of terms in the above expression approaches infinity, the term R</a:t>
            </a:r>
            <a:r>
              <a:rPr lang="en-US" baseline="30000" dirty="0" smtClean="0"/>
              <a:t>N</a:t>
            </a:r>
            <a:r>
              <a:rPr lang="en-US" dirty="0" smtClean="0"/>
              <a:t>         tends to zero, and the transmitted amplitude reduces to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3733800" y="3124200"/>
          <a:ext cx="1828074" cy="838200"/>
        </p:xfrm>
        <a:graphic>
          <a:graphicData uri="http://schemas.openxmlformats.org/presentationml/2006/ole">
            <p:oleObj spid="_x0000_s57346" name="Equation" r:id="rId3" imgW="927000" imgH="419040" progId="Equation.DSMT4">
              <p:embed/>
            </p:oleObj>
          </a:graphicData>
        </a:graphic>
      </p:graphicFrame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5410199" y="4156455"/>
          <a:ext cx="609601" cy="390145"/>
        </p:xfrm>
        <a:graphic>
          <a:graphicData uri="http://schemas.openxmlformats.org/presentationml/2006/ole">
            <p:oleObj spid="_x0000_s57347" name="Equation" r:id="rId4" imgW="317160" imgH="203040" progId="Equation.DSMT4">
              <p:embed/>
            </p:oleObj>
          </a:graphicData>
        </a:graphic>
      </p:graphicFrame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2399072" y="5092994"/>
          <a:ext cx="2782528" cy="1003005"/>
        </p:xfrm>
        <a:graphic>
          <a:graphicData uri="http://schemas.openxmlformats.org/presentationml/2006/ole">
            <p:oleObj spid="_x0000_s57348" name="Equation" r:id="rId5" imgW="10918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complex conjugate of A is given by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transmitted energy I</a:t>
            </a:r>
            <a:r>
              <a:rPr lang="en-US" baseline="-25000" dirty="0" smtClean="0"/>
              <a:t>T </a:t>
            </a:r>
            <a:r>
              <a:rPr lang="en-US" dirty="0" smtClean="0"/>
              <a:t>= AA</a:t>
            </a:r>
            <a:r>
              <a:rPr lang="en-US" baseline="30000" dirty="0" smtClean="0"/>
              <a:t>*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I</a:t>
            </a:r>
            <a:r>
              <a:rPr lang="en-US" baseline="-25000" dirty="0" smtClean="0"/>
              <a:t>T</a:t>
            </a:r>
            <a:endParaRPr lang="en-US" dirty="0"/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1807497" y="2590800"/>
          <a:ext cx="2713703" cy="914400"/>
        </p:xfrm>
        <a:graphic>
          <a:graphicData uri="http://schemas.openxmlformats.org/presentationml/2006/ole">
            <p:oleObj spid="_x0000_s58370" name="Equation" r:id="rId3" imgW="1168200" imgH="393480" progId="Equation.DSMT4">
              <p:embed/>
            </p:oleObj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2694709" y="3733800"/>
          <a:ext cx="3636818" cy="1600200"/>
        </p:xfrm>
        <a:graphic>
          <a:graphicData uri="http://schemas.openxmlformats.org/presentationml/2006/ole">
            <p:oleObj spid="_x0000_s58371" name="Equation" r:id="rId4" imgW="190476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intensity will be maximum when sin</a:t>
            </a:r>
            <a:r>
              <a:rPr lang="en-US" baseline="30000" dirty="0" smtClean="0"/>
              <a:t>2</a:t>
            </a:r>
            <a:r>
              <a:rPr lang="en-US" dirty="0" smtClean="0"/>
              <a:t>    =0  ,</a:t>
            </a:r>
          </a:p>
          <a:p>
            <a:r>
              <a:rPr lang="en-US" dirty="0" smtClean="0"/>
              <a:t>  i.e. </a:t>
            </a:r>
            <a:r>
              <a:rPr lang="en-US" dirty="0" smtClean="0">
                <a:sym typeface="Symbol"/>
              </a:rPr>
              <a:t></a:t>
            </a:r>
            <a:r>
              <a:rPr lang="en-US" dirty="0" smtClean="0"/>
              <a:t>= 2mπ,   where     m=  0,1,2,3,4,5,.</a:t>
            </a:r>
          </a:p>
          <a:p>
            <a:r>
              <a:rPr lang="en-US" dirty="0" smtClean="0"/>
              <a:t>Thus,   </a:t>
            </a:r>
            <a:r>
              <a:rPr lang="en-US" baseline="-25000" dirty="0" smtClean="0"/>
              <a:t> </a:t>
            </a:r>
          </a:p>
          <a:p>
            <a:endParaRPr lang="en-US" baseline="-25000" dirty="0" smtClean="0"/>
          </a:p>
          <a:p>
            <a:endParaRPr lang="en-US" baseline="-25000" dirty="0" smtClean="0"/>
          </a:p>
          <a:p>
            <a:r>
              <a:rPr lang="en-US" dirty="0" smtClean="0"/>
              <a:t>The intensity will be a minimum, when sin</a:t>
            </a:r>
            <a:r>
              <a:rPr lang="en-US" baseline="30000" dirty="0" smtClean="0"/>
              <a:t>2</a:t>
            </a:r>
            <a:r>
              <a:rPr lang="en-US" dirty="0" smtClean="0"/>
              <a:t>      =1</a:t>
            </a:r>
          </a:p>
          <a:p>
            <a:r>
              <a:rPr lang="en-US" dirty="0" smtClean="0"/>
              <a:t> i.e.   =(2m+1)π,   where   m=  0,1,2,3,4,5,</a:t>
            </a:r>
          </a:p>
          <a:p>
            <a:r>
              <a:rPr lang="en-US" dirty="0" smtClean="0"/>
              <a:t> Thus,                                     </a:t>
            </a:r>
          </a:p>
          <a:p>
            <a:r>
              <a:rPr lang="en-US" dirty="0" smtClean="0"/>
              <a:t>                                                                                            </a:t>
            </a:r>
          </a:p>
          <a:p>
            <a:endParaRPr lang="en-US" dirty="0"/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6705600" y="1828800"/>
          <a:ext cx="317500" cy="757115"/>
        </p:xfrm>
        <a:graphic>
          <a:graphicData uri="http://schemas.openxmlformats.org/presentationml/2006/ole">
            <p:oleObj spid="_x0000_s59394" name="Equation" r:id="rId3" imgW="164880" imgH="393480" progId="Equation.DSMT4">
              <p:embed/>
            </p:oleObj>
          </a:graphicData>
        </a:graphic>
      </p:graphicFrame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2590800" y="3048000"/>
          <a:ext cx="2201455" cy="975327"/>
        </p:xfrm>
        <a:graphic>
          <a:graphicData uri="http://schemas.openxmlformats.org/presentationml/2006/ole">
            <p:oleObj spid="_x0000_s59395" name="Equation" r:id="rId4" imgW="1002960" imgH="444240" progId="Equation.DSMT4">
              <p:embed/>
            </p:oleObj>
          </a:graphicData>
        </a:graphic>
      </p:graphicFrame>
      <p:graphicFrame>
        <p:nvGraphicFramePr>
          <p:cNvPr id="59400" name="Object 8"/>
          <p:cNvGraphicFramePr>
            <a:graphicFrameLocks noChangeAspect="1"/>
          </p:cNvGraphicFramePr>
          <p:nvPr/>
        </p:nvGraphicFramePr>
        <p:xfrm>
          <a:off x="7086600" y="3733800"/>
          <a:ext cx="304800" cy="726831"/>
        </p:xfrm>
        <a:graphic>
          <a:graphicData uri="http://schemas.openxmlformats.org/presentationml/2006/ole">
            <p:oleObj spid="_x0000_s59400" name="Equation" r:id="rId5" imgW="164880" imgH="393480" progId="Equation.DSMT4">
              <p:embed/>
            </p:oleObj>
          </a:graphicData>
        </a:graphic>
      </p:graphicFrame>
      <p:graphicFrame>
        <p:nvGraphicFramePr>
          <p:cNvPr id="59401" name="Object 9"/>
          <p:cNvGraphicFramePr>
            <a:graphicFrameLocks noChangeAspect="1"/>
          </p:cNvGraphicFramePr>
          <p:nvPr/>
        </p:nvGraphicFramePr>
        <p:xfrm>
          <a:off x="2782824" y="5257800"/>
          <a:ext cx="4654804" cy="1244600"/>
        </p:xfrm>
        <a:graphic>
          <a:graphicData uri="http://schemas.openxmlformats.org/presentationml/2006/ole">
            <p:oleObj spid="_x0000_s59401" name="Equation" r:id="rId6" imgW="2374560" imgH="634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Transmitted energy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interference intensity from the reflected light is</a:t>
            </a:r>
            <a:endParaRPr lang="en-US" dirty="0"/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4038599" y="1905000"/>
          <a:ext cx="2690813" cy="1143000"/>
        </p:xfrm>
        <a:graphic>
          <a:graphicData uri="http://schemas.openxmlformats.org/presentationml/2006/ole">
            <p:oleObj spid="_x0000_s60418" name="Equation" r:id="rId3" imgW="1434960" imgH="609480" progId="Equation.DSMT4">
              <p:embed/>
            </p:oleObj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3393440" y="3733800"/>
          <a:ext cx="2741930" cy="1295400"/>
        </p:xfrm>
        <a:graphic>
          <a:graphicData uri="http://schemas.openxmlformats.org/presentationml/2006/ole">
            <p:oleObj spid="_x0000_s60419" name="Equation" r:id="rId4" imgW="1612800" imgH="7617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SHARPNESS OF THE FRINGES:</a:t>
            </a:r>
            <a:endParaRPr lang="en-US" sz="4000" dirty="0"/>
          </a:p>
        </p:txBody>
      </p:sp>
      <p:pic>
        <p:nvPicPr>
          <p:cNvPr id="4" name="Content Placeholder 3" descr="C:\Documents and Settings\Nikunj Patel\Desktop\pmp\11.5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129756"/>
            <a:ext cx="42672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Autofit/>
          </a:bodyPr>
          <a:lstStyle/>
          <a:p>
            <a:pPr lvl="0"/>
            <a:r>
              <a:rPr lang="en-US" sz="4000" b="1" dirty="0" err="1" smtClean="0"/>
              <a:t>Fabry</a:t>
            </a:r>
            <a:r>
              <a:rPr lang="en-US" sz="4000" b="1" dirty="0" smtClean="0"/>
              <a:t>- Perot Interferometer and Etalon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87680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The Fabry- Perot Interferometer is a high resolving</a:t>
            </a:r>
          </a:p>
          <a:p>
            <a:pPr algn="just">
              <a:buNone/>
            </a:pPr>
            <a:r>
              <a:rPr lang="en-US" dirty="0" smtClean="0"/>
              <a:t>power instrument, which makes use of the fringes of </a:t>
            </a:r>
          </a:p>
          <a:p>
            <a:pPr algn="just">
              <a:buNone/>
            </a:pPr>
            <a:r>
              <a:rPr lang="en-US" dirty="0" smtClean="0"/>
              <a:t>equal inclination, produced by transmitted light </a:t>
            </a:r>
          </a:p>
          <a:p>
            <a:pPr algn="just">
              <a:buNone/>
            </a:pPr>
            <a:r>
              <a:rPr lang="en-US" dirty="0" smtClean="0"/>
              <a:t>after multiple reflections in an air film between the </a:t>
            </a:r>
          </a:p>
          <a:p>
            <a:pPr algn="just">
              <a:buNone/>
            </a:pPr>
            <a:r>
              <a:rPr lang="en-US" dirty="0" smtClean="0"/>
              <a:t>two parallel highly reflecting glass plates.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5362" name="Picture 2" descr="D:\Department\Assignment &amp; Question Bank\Optics figures\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106976"/>
            <a:ext cx="6656262" cy="2065224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94200" y="1943100"/>
          <a:ext cx="914400" cy="198438"/>
        </p:xfrm>
        <a:graphic>
          <a:graphicData uri="http://schemas.openxmlformats.org/presentationml/2006/ole">
            <p:oleObj spid="_x0000_s1025" name="Equation" r:id="rId4" imgW="914400" imgH="198720" progId="Equation.DSMT4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2.Amplitude splitting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amplitude (intensity) of a light wave is divided into two parts as reflected and transmitted components, by partial reflection at a surface.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two parts travel through different path  and reunite to produced interference fringes.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It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Is know as a interference due to division of amplitude.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Examples: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Optical elements such as beam splitters and mirrors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Interference in thin film like wedge shape, Newton’s 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Michelson’s interferometer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Theory: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interferometer consists of two optically plane glass plates A and B with their inner surfaces silvered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Placed accurately parallel to each other.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Screws are provided to secure parallelism if disturbed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This system is difficult to manufacture and is no more in use.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Instead of it an etalon which is more easily manufactured is used.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The etalon consists of two semi-silvered plates rigidly held parallel at a fixed distance apart</a:t>
            </a:r>
          </a:p>
          <a:p>
            <a:r>
              <a:rPr lang="en-US" dirty="0" smtClean="0">
                <a:solidFill>
                  <a:srgbClr val="A50021"/>
                </a:solidFill>
              </a:rPr>
              <a:t>The reflectance of the two surfaces can be as high as 90 to 99%.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The reflected and transmitted beams interfere with each other</a:t>
            </a:r>
          </a:p>
          <a:p>
            <a:r>
              <a:rPr lang="en-US" dirty="0" smtClean="0">
                <a:solidFill>
                  <a:srgbClr val="A50021"/>
                </a:solidFill>
              </a:rPr>
              <a:t>The Fabry-Perot interferometer is usually used in the transmissive mode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 is a broad source of monochromatic light and L</a:t>
            </a:r>
            <a:r>
              <a:rPr lang="en-US" baseline="-25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 convex lens, which is not shown in the figure, but which makes the rays parallel. </a:t>
            </a:r>
          </a:p>
          <a:p>
            <a:endParaRPr lang="en-US" dirty="0">
              <a:solidFill>
                <a:srgbClr val="A5002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An incident ray suffers a large number of internal reflections successively at the two silvered surfaces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0099"/>
                </a:solidFill>
              </a:rPr>
              <a:t>At each reflection a small fraction of light is transmitted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Thus each incident ray produces a group of coherent and parallel transmitted rays with a constant path difference between any two successive rays. 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A second convex lens L brings these rays together to a point in its focal plane where they interfere.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Hence the rays from all points of the source produce an interference pattern on a screen placed in the focal plane of the lens.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Formation of Fringes: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Let d be the separation between the two silvered surfaces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θ the inclination of particular ray with the normal to the plates.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The path difference between any two successive transmitted rays is 2dcosθ</a:t>
            </a:r>
          </a:p>
          <a:p>
            <a:r>
              <a:rPr lang="en-US" dirty="0" smtClean="0"/>
              <a:t>The condition for maximum intensity is given by </a:t>
            </a:r>
          </a:p>
          <a:p>
            <a:pPr>
              <a:buNone/>
            </a:pPr>
            <a:r>
              <a:rPr lang="en-US" dirty="0" smtClean="0"/>
              <a:t>                                 2dcosθ = m</a:t>
            </a:r>
            <a:r>
              <a:rPr lang="en-US" dirty="0" smtClean="0">
                <a:sym typeface="Symbol"/>
              </a:rPr>
              <a:t></a:t>
            </a:r>
            <a:r>
              <a:rPr lang="en-US" dirty="0" smtClean="0"/>
              <a:t>                                                         </a:t>
            </a:r>
            <a:endParaRPr lang="en-US" b="1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Here m is an integer. 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Determination of Wavelength: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When the reflecting surface A and B of the interferometer are adjusted exactly parallel, circular fringes are obtained. 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Let m be the order of the bright fringe at the centre of the fringe system. As at the centre θ=0, we have 2t = 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Symbol"/>
              </a:rPr>
              <a:t>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If the movable plate is moved a distance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</a:t>
            </a:r>
            <a:r>
              <a:rPr lang="en-US" dirty="0" smtClean="0">
                <a:solidFill>
                  <a:srgbClr val="C00000"/>
                </a:solidFill>
              </a:rPr>
              <a:t>/ 2, 2t changes by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</a:t>
            </a:r>
            <a:r>
              <a:rPr lang="en-US" dirty="0" smtClean="0">
                <a:solidFill>
                  <a:srgbClr val="C00000"/>
                </a:solidFill>
              </a:rPr>
              <a:t> and hence a bright fringe of the next order appears at the centre. If the movable plate is moved from the position x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to x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and the number of fringes appearing at the centre during this movement is N then 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Measuring x</a:t>
            </a:r>
            <a:r>
              <a:rPr lang="en-US" baseline="-25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 , x</a:t>
            </a:r>
            <a:r>
              <a:rPr lang="en-US" baseline="-25000" dirty="0" smtClean="0">
                <a:solidFill>
                  <a:srgbClr val="002060"/>
                </a:solidFill>
              </a:rPr>
              <a:t>2 </a:t>
            </a:r>
            <a:r>
              <a:rPr lang="en-US" dirty="0" smtClean="0">
                <a:solidFill>
                  <a:srgbClr val="002060"/>
                </a:solidFill>
              </a:rPr>
              <a:t>and N one can determine the value of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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3124200" y="4724400"/>
          <a:ext cx="4191000" cy="1003300"/>
        </p:xfrm>
        <a:graphic>
          <a:graphicData uri="http://schemas.openxmlformats.org/presentationml/2006/ole">
            <p:oleObj spid="_x0000_s50178" name="Equation" r:id="rId3" imgW="185400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24712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Measurement of Difference in Wavelength: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solidFill>
                  <a:srgbClr val="C00000"/>
                </a:solidFill>
              </a:rPr>
              <a:t>The light emitted by a source may consist of two or more wavelengths, D1 and D2 lines in case of sodium. 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Separate fringe patterns corresponding to the two wavelengths are not produced in Michelson interferometer. </a:t>
            </a: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Hence, </a:t>
            </a:r>
            <a:r>
              <a:rPr lang="en-US" b="1" dirty="0" smtClean="0">
                <a:solidFill>
                  <a:srgbClr val="C00000"/>
                </a:solidFill>
              </a:rPr>
              <a:t>Michelson interferometer is not suitable to study the fine structure of spectral lines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 Fabry- Perot interferometer, each wavelength produces its own ring pattern and the patterns are separated from each other. </a:t>
            </a: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Therefore, </a:t>
            </a:r>
            <a:r>
              <a:rPr lang="en-US" b="1" dirty="0" smtClean="0">
                <a:solidFill>
                  <a:srgbClr val="C00000"/>
                </a:solidFill>
              </a:rPr>
              <a:t>Fabry-Perot interferometer is suitable to study the fine structure of spectral lines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solidFill>
                  <a:srgbClr val="C00000"/>
                </a:solidFill>
              </a:rPr>
              <a:t>Let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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and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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be two very close wavelengths in the incident light. 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Let us assume that          </a:t>
            </a: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Initially, the two plates of the interferometer are brought into contact.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Then the rings due to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</a:t>
            </a:r>
            <a:r>
              <a:rPr lang="en-US" baseline="-25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</a:t>
            </a:r>
            <a:r>
              <a:rPr lang="en-US" baseline="-25000" dirty="0" smtClean="0">
                <a:solidFill>
                  <a:srgbClr val="002060"/>
                </a:solidFill>
              </a:rPr>
              <a:t>2 </a:t>
            </a:r>
            <a:r>
              <a:rPr lang="en-US" dirty="0" smtClean="0">
                <a:solidFill>
                  <a:srgbClr val="002060"/>
                </a:solidFill>
              </a:rPr>
              <a:t>coincide partially. </a:t>
            </a: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Then the movable plate is slowly moved away such that the ring systems separate and maximum discordance occurs. 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Then the rings due to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</a:t>
            </a:r>
            <a:r>
              <a:rPr lang="en-US" baseline="-25000" dirty="0" smtClean="0">
                <a:solidFill>
                  <a:srgbClr val="002060"/>
                </a:solidFill>
              </a:rPr>
              <a:t>2 </a:t>
            </a:r>
            <a:r>
              <a:rPr lang="en-US" dirty="0" smtClean="0">
                <a:solidFill>
                  <a:srgbClr val="002060"/>
                </a:solidFill>
              </a:rPr>
              <a:t>are half way between those due to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</a:t>
            </a:r>
            <a:r>
              <a:rPr lang="en-US" baseline="-25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 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36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514600"/>
            <a:ext cx="771525" cy="295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</a:t>
            </a:r>
            <a:r>
              <a:rPr lang="en-US" baseline="-25000" dirty="0" smtClean="0"/>
              <a:t>1</a:t>
            </a:r>
            <a:r>
              <a:rPr lang="en-US" dirty="0" smtClean="0"/>
              <a:t> be the separation between the plates when maximum discordance occurs. </a:t>
            </a:r>
          </a:p>
          <a:p>
            <a:r>
              <a:rPr lang="en-US" dirty="0" smtClean="0"/>
              <a:t>At the centre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15714" name="Object 2"/>
          <p:cNvGraphicFramePr>
            <a:graphicFrameLocks noChangeAspect="1"/>
          </p:cNvGraphicFramePr>
          <p:nvPr/>
        </p:nvGraphicFramePr>
        <p:xfrm>
          <a:off x="2839065" y="2819400"/>
          <a:ext cx="3668046" cy="806450"/>
        </p:xfrm>
        <a:graphic>
          <a:graphicData uri="http://schemas.openxmlformats.org/presentationml/2006/ole">
            <p:oleObj spid="_x0000_s115714" name="Equation" r:id="rId3" imgW="1790640" imgH="393480" progId="Equation.DSMT4">
              <p:embed/>
            </p:oleObj>
          </a:graphicData>
        </a:graphic>
      </p:graphicFrame>
      <p:graphicFrame>
        <p:nvGraphicFramePr>
          <p:cNvPr id="115715" name="Object 3"/>
          <p:cNvGraphicFramePr>
            <a:graphicFrameLocks noChangeAspect="1"/>
          </p:cNvGraphicFramePr>
          <p:nvPr/>
        </p:nvGraphicFramePr>
        <p:xfrm>
          <a:off x="3352800" y="3810000"/>
          <a:ext cx="2717800" cy="794828"/>
        </p:xfrm>
        <a:graphic>
          <a:graphicData uri="http://schemas.openxmlformats.org/presentationml/2006/ole">
            <p:oleObj spid="_x0000_s115715" name="Equation" r:id="rId4" imgW="1346040" imgH="393480" progId="Equation.DSMT4">
              <p:embed/>
            </p:oleObj>
          </a:graphicData>
        </a:graphic>
      </p:graphicFrame>
      <p:graphicFrame>
        <p:nvGraphicFramePr>
          <p:cNvPr id="115716" name="Object 4"/>
          <p:cNvGraphicFramePr>
            <a:graphicFrameLocks noChangeAspect="1"/>
          </p:cNvGraphicFramePr>
          <p:nvPr/>
        </p:nvGraphicFramePr>
        <p:xfrm>
          <a:off x="3581400" y="5029200"/>
          <a:ext cx="2514600" cy="1017814"/>
        </p:xfrm>
        <a:graphic>
          <a:graphicData uri="http://schemas.openxmlformats.org/presentationml/2006/ole">
            <p:oleObj spid="_x0000_s115716" name="Equation" r:id="rId5" imgW="106668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this value of m</a:t>
            </a:r>
            <a:r>
              <a:rPr lang="en-US" baseline="-25000" dirty="0" smtClean="0"/>
              <a:t>1 </a:t>
            </a:r>
            <a:r>
              <a:rPr lang="en-US" dirty="0" smtClean="0"/>
              <a:t>in equation (21), we get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</a:t>
            </a:r>
          </a:p>
          <a:p>
            <a:endParaRPr lang="en-US" dirty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3048000" y="2514600"/>
          <a:ext cx="2070100" cy="818412"/>
        </p:xfrm>
        <a:graphic>
          <a:graphicData uri="http://schemas.openxmlformats.org/presentationml/2006/ole">
            <p:oleObj spid="_x0000_s116738" name="Equation" r:id="rId3" imgW="1091880" imgH="431640" progId="Equation.DSMT4">
              <p:embed/>
            </p:oleObj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2514600" y="3408405"/>
          <a:ext cx="2857500" cy="926757"/>
        </p:xfrm>
        <a:graphic>
          <a:graphicData uri="http://schemas.openxmlformats.org/presentationml/2006/ole">
            <p:oleObj spid="_x0000_s116739" name="Equation" r:id="rId4" imgW="1409400" imgH="457200" progId="Equation.DSMT4">
              <p:embed/>
            </p:oleObj>
          </a:graphicData>
        </a:graphic>
      </p:graphicFrame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1447800" y="4407588"/>
          <a:ext cx="6777121" cy="634312"/>
        </p:xfrm>
        <a:graphic>
          <a:graphicData uri="http://schemas.openxmlformats.org/presentationml/2006/ole">
            <p:oleObj spid="_x0000_s116740" name="Equation" r:id="rId5" imgW="257796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dirty="0" smtClean="0"/>
              <a:t>When the separation between the plates is further increased, the ring systems coincide again and the separate out and maximum discordance  occurs once again.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t</a:t>
            </a:r>
            <a:r>
              <a:rPr lang="en-US" baseline="-25000" dirty="0" smtClean="0"/>
              <a:t>2 </a:t>
            </a:r>
            <a:r>
              <a:rPr lang="en-US" dirty="0" smtClean="0"/>
              <a:t>is the thickness now,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19810" name="Object 2"/>
          <p:cNvGraphicFramePr>
            <a:graphicFrameLocks noChangeAspect="1"/>
          </p:cNvGraphicFramePr>
          <p:nvPr/>
        </p:nvGraphicFramePr>
        <p:xfrm>
          <a:off x="4572000" y="3124200"/>
          <a:ext cx="2857500" cy="757116"/>
        </p:xfrm>
        <a:graphic>
          <a:graphicData uri="http://schemas.openxmlformats.org/presentationml/2006/ole">
            <p:oleObj spid="_x0000_s119810" name="Equation" r:id="rId3" imgW="1485720" imgH="393480" progId="Equation.DSMT4">
              <p:embed/>
            </p:oleObj>
          </a:graphicData>
        </a:graphic>
      </p:graphicFrame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2895600" y="3962400"/>
          <a:ext cx="4169833" cy="381000"/>
        </p:xfrm>
        <a:graphic>
          <a:graphicData uri="http://schemas.openxmlformats.org/presentationml/2006/ole">
            <p:oleObj spid="_x0000_s119811" name="Equation" r:id="rId4" imgW="2501640" imgH="228600" progId="Equation.DSMT4">
              <p:embed/>
            </p:oleObj>
          </a:graphicData>
        </a:graphic>
      </p:graphicFrame>
      <p:graphicFrame>
        <p:nvGraphicFramePr>
          <p:cNvPr id="119812" name="Object 4"/>
          <p:cNvGraphicFramePr>
            <a:graphicFrameLocks noChangeAspect="1"/>
          </p:cNvGraphicFramePr>
          <p:nvPr/>
        </p:nvGraphicFramePr>
        <p:xfrm>
          <a:off x="3429000" y="4419600"/>
          <a:ext cx="2991222" cy="660400"/>
        </p:xfrm>
        <a:graphic>
          <a:graphicData uri="http://schemas.openxmlformats.org/presentationml/2006/ole">
            <p:oleObj spid="_x0000_s119812" name="Equation" r:id="rId5" imgW="1955520" imgH="431640" progId="Equation.DSMT4">
              <p:embed/>
            </p:oleObj>
          </a:graphicData>
        </a:graphic>
      </p:graphicFrame>
      <p:graphicFrame>
        <p:nvGraphicFramePr>
          <p:cNvPr id="119813" name="Object 5"/>
          <p:cNvGraphicFramePr>
            <a:graphicFrameLocks noChangeAspect="1"/>
          </p:cNvGraphicFramePr>
          <p:nvPr/>
        </p:nvGraphicFramePr>
        <p:xfrm>
          <a:off x="3505200" y="5029200"/>
          <a:ext cx="1765300" cy="618765"/>
        </p:xfrm>
        <a:graphic>
          <a:graphicData uri="http://schemas.openxmlformats.org/presentationml/2006/ole">
            <p:oleObj spid="_x0000_s119813" name="Equation" r:id="rId6" imgW="1231560" imgH="431640" progId="Equation.DSMT4">
              <p:embed/>
            </p:oleObj>
          </a:graphicData>
        </a:graphic>
      </p:graphicFrame>
      <p:graphicFrame>
        <p:nvGraphicFramePr>
          <p:cNvPr id="119814" name="Object 6"/>
          <p:cNvGraphicFramePr>
            <a:graphicFrameLocks noChangeAspect="1"/>
          </p:cNvGraphicFramePr>
          <p:nvPr/>
        </p:nvGraphicFramePr>
        <p:xfrm>
          <a:off x="2971800" y="5791200"/>
          <a:ext cx="3048000" cy="685800"/>
        </p:xfrm>
        <a:graphic>
          <a:graphicData uri="http://schemas.openxmlformats.org/presentationml/2006/ole">
            <p:oleObj spid="_x0000_s119814" name="Equation" r:id="rId7" imgW="203184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Fresnel  Biprism: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just"/>
            <a:r>
              <a:rPr lang="en-US" dirty="0" smtClean="0"/>
              <a:t>Fresnel used a biprism to show interference phenomenon. </a:t>
            </a:r>
          </a:p>
          <a:p>
            <a:pPr algn="just"/>
            <a:r>
              <a:rPr lang="en-US" dirty="0" smtClean="0"/>
              <a:t>The biprism consists of two prisms of very small refracting angles joined base to base. </a:t>
            </a:r>
          </a:p>
          <a:p>
            <a:pPr algn="just"/>
            <a:r>
              <a:rPr lang="en-US" dirty="0" smtClean="0"/>
              <a:t>A thin glass plate is taken and one of its faces is ground and polished till a prism is formed with an angle of about 179</a:t>
            </a:r>
            <a:r>
              <a:rPr lang="en-US" baseline="30000" dirty="0" smtClean="0"/>
              <a:t>0</a:t>
            </a:r>
            <a:r>
              <a:rPr lang="en-US" dirty="0" smtClean="0"/>
              <a:t> and two side angles of the order of 30</a:t>
            </a:r>
            <a:r>
              <a:rPr lang="en-US" baseline="30000" dirty="0" smtClean="0"/>
              <a:t>0</a:t>
            </a:r>
            <a:r>
              <a:rPr lang="en-US" dirty="0" smtClean="0"/>
              <a:t>.</a:t>
            </a:r>
          </a:p>
          <a:p>
            <a:pPr algn="ctr">
              <a:buNone/>
            </a:pPr>
            <a:endParaRPr lang="en-US" sz="3200" dirty="0" smtClean="0"/>
          </a:p>
          <a:p>
            <a:pPr algn="ctr"/>
            <a:endParaRPr lang="en-US" sz="3200" dirty="0"/>
          </a:p>
        </p:txBody>
      </p:sp>
      <p:pic>
        <p:nvPicPr>
          <p:cNvPr id="2050" name="Picture 2" descr="D:\Department\Assignment &amp; Question Bank\Optics figures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600324"/>
            <a:ext cx="4267200" cy="1819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a light ray is incident on an ordinary prism, the ray is bent through an angle called the </a:t>
            </a:r>
            <a:r>
              <a:rPr lang="en-US" b="1" dirty="0" smtClean="0"/>
              <a:t>angle of deviation. </a:t>
            </a:r>
          </a:p>
          <a:p>
            <a:r>
              <a:rPr lang="en-US" dirty="0" smtClean="0"/>
              <a:t>As a result, the ray emerging out of the prism appears to have emanated from a source S’ located at a small distance above the real source, as   shown in figure 1b.</a:t>
            </a:r>
          </a:p>
          <a:p>
            <a:r>
              <a:rPr lang="en-US" dirty="0" smtClean="0"/>
              <a:t> The prism produced a </a:t>
            </a:r>
            <a:r>
              <a:rPr lang="en-US" b="1" dirty="0" smtClean="0"/>
              <a:t>virtual image</a:t>
            </a:r>
            <a:r>
              <a:rPr lang="en-US" dirty="0" smtClean="0"/>
              <a:t> of the source. </a:t>
            </a:r>
          </a:p>
          <a:p>
            <a:r>
              <a:rPr lang="en-US" dirty="0" smtClean="0"/>
              <a:t>A biprism creates two virtual sources S</a:t>
            </a:r>
            <a:r>
              <a:rPr lang="en-US" baseline="-25000" dirty="0" smtClean="0"/>
              <a:t>1</a:t>
            </a:r>
            <a:r>
              <a:rPr lang="en-US" dirty="0" smtClean="0"/>
              <a:t> and S</a:t>
            </a:r>
            <a:r>
              <a:rPr lang="en-US" baseline="-25000" dirty="0" smtClean="0"/>
              <a:t>2</a:t>
            </a:r>
            <a:r>
              <a:rPr lang="en-US" dirty="0" smtClean="0"/>
              <a:t> as shown in figure 1C. These two virtual sources are images of the same source S produced by refraction and are hence coherent.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Experimental Arrangement: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667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The biprism is mounted suitably on an optical bench</a:t>
            </a:r>
          </a:p>
          <a:p>
            <a:pPr algn="just"/>
            <a:r>
              <a:rPr lang="en-US" dirty="0" smtClean="0"/>
              <a:t>A single cylindrical wavefront incident on both prisms.</a:t>
            </a:r>
          </a:p>
          <a:p>
            <a:pPr algn="just"/>
            <a:r>
              <a:rPr lang="en-US" dirty="0" smtClean="0"/>
              <a:t>The top portion of wavefront is refracted downward and appear to have emanated from the virtual image S</a:t>
            </a:r>
            <a:r>
              <a:rPr lang="en-US" baseline="-25000" dirty="0" smtClean="0"/>
              <a:t>1</a:t>
            </a:r>
          </a:p>
          <a:p>
            <a:pPr algn="just"/>
            <a:r>
              <a:rPr lang="en-US" dirty="0" smtClean="0"/>
              <a:t>The lower segment, falling on the lower part of the biprism, is refracted upward and appears to have emanated from the virtual source S</a:t>
            </a:r>
            <a:r>
              <a:rPr lang="en-US" baseline="-25000" dirty="0" smtClean="0"/>
              <a:t>2</a:t>
            </a:r>
          </a:p>
          <a:p>
            <a:pPr algn="just"/>
            <a:r>
              <a:rPr lang="en-US" dirty="0" smtClean="0"/>
              <a:t>The virtual sources S</a:t>
            </a:r>
            <a:r>
              <a:rPr lang="en-US" baseline="-25000" dirty="0" smtClean="0"/>
              <a:t>1</a:t>
            </a:r>
            <a:r>
              <a:rPr lang="en-US" dirty="0" smtClean="0"/>
              <a:t> and S</a:t>
            </a:r>
            <a:r>
              <a:rPr lang="en-US" baseline="-25000" dirty="0" smtClean="0"/>
              <a:t>2</a:t>
            </a:r>
            <a:r>
              <a:rPr lang="en-US" dirty="0" smtClean="0"/>
              <a:t> are coherent</a:t>
            </a:r>
          </a:p>
        </p:txBody>
      </p:sp>
      <p:pic>
        <p:nvPicPr>
          <p:cNvPr id="3074" name="Picture 2" descr="D:\Department\Assignment &amp; Question Bank\Optics figures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057400"/>
            <a:ext cx="4267200" cy="1533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Fringes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Theory:</a:t>
            </a:r>
            <a:endParaRPr lang="en-US" dirty="0" smtClean="0"/>
          </a:p>
          <a:p>
            <a:r>
              <a:rPr lang="en-US" dirty="0" smtClean="0"/>
              <a:t>The width of the dark or bright fringe is given by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r>
              <a:rPr lang="en-US" dirty="0" smtClean="0"/>
              <a:t>Where D = (</a:t>
            </a:r>
            <a:r>
              <a:rPr lang="en-US" dirty="0" err="1" smtClean="0"/>
              <a:t>a+b</a:t>
            </a:r>
            <a:r>
              <a:rPr lang="en-US" dirty="0" smtClean="0"/>
              <a:t>) is the distance of the source from the eyepiece</a:t>
            </a:r>
            <a:endParaRPr lang="en-US" dirty="0"/>
          </a:p>
        </p:txBody>
      </p:sp>
      <p:pic>
        <p:nvPicPr>
          <p:cNvPr id="4098" name="Picture 2" descr="D:\Department\Assignment &amp; Question Bank\Optics figures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057400"/>
            <a:ext cx="1017587" cy="1365250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4572000"/>
            <a:ext cx="388620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/>
              <a:t>Determination of Wavelength of Light: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Adjustments:</a:t>
            </a:r>
            <a:endParaRPr lang="en-US" dirty="0" smtClean="0"/>
          </a:p>
          <a:p>
            <a:r>
              <a:rPr lang="en-US" b="1" dirty="0" smtClean="0"/>
              <a:t>Determination of fringe width β</a:t>
            </a:r>
            <a:r>
              <a:rPr lang="en-US" dirty="0" smtClean="0"/>
              <a:t> :</a:t>
            </a:r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b="1" dirty="0" smtClean="0"/>
              <a:t>Determination of  ‘d’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 descr="D:\Department\Assignment &amp; Question Bank\Optics figures\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419600"/>
            <a:ext cx="4267200" cy="1114425"/>
          </a:xfrm>
          <a:prstGeom prst="rect">
            <a:avLst/>
          </a:prstGeom>
          <a:noFill/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2971800"/>
            <a:ext cx="4295775" cy="52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604</TotalTime>
  <Words>2247</Words>
  <Application>Microsoft Office PowerPoint</Application>
  <PresentationFormat>On-screen Show (4:3)</PresentationFormat>
  <Paragraphs>256</Paragraphs>
  <Slides>49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Flow</vt:lpstr>
      <vt:lpstr>Equation</vt:lpstr>
      <vt:lpstr>MathType 6.0 Equation</vt:lpstr>
      <vt:lpstr>          Unit:2 Optics </vt:lpstr>
      <vt:lpstr>Techniques for obtaining Interference: </vt:lpstr>
      <vt:lpstr>1.Wavefront splitting:   </vt:lpstr>
      <vt:lpstr>2.Amplitude splitting</vt:lpstr>
      <vt:lpstr>Fresnel  Biprism:</vt:lpstr>
      <vt:lpstr>Slide 6</vt:lpstr>
      <vt:lpstr>Experimental Arrangement: </vt:lpstr>
      <vt:lpstr>Experimental Fringes</vt:lpstr>
      <vt:lpstr>Determination of Wavelength of Light:</vt:lpstr>
      <vt:lpstr>Slide 10</vt:lpstr>
      <vt:lpstr>Slide 11</vt:lpstr>
      <vt:lpstr>Interference Fringes with White Light: </vt:lpstr>
      <vt:lpstr>Lateral Displacement of Fringes: </vt:lpstr>
      <vt:lpstr>Slide 14</vt:lpstr>
      <vt:lpstr>Slide 15</vt:lpstr>
      <vt:lpstr>Lloyd’s Single Mirror:</vt:lpstr>
      <vt:lpstr>Slide 17</vt:lpstr>
      <vt:lpstr>    Comparison between the fringes produced by biprism and Lloyd’s mirror: </vt:lpstr>
      <vt:lpstr>Newton’s Ring: </vt:lpstr>
      <vt:lpstr>Slide 20</vt:lpstr>
      <vt:lpstr>Circular Fringes: </vt:lpstr>
      <vt:lpstr>Conditions for Bright and Dark Rings: </vt:lpstr>
      <vt:lpstr>Slide 23</vt:lpstr>
      <vt:lpstr>Slide 24</vt:lpstr>
      <vt:lpstr>Slide 25</vt:lpstr>
      <vt:lpstr>Determination of wavelength of Light: </vt:lpstr>
      <vt:lpstr>Determination of wavelength of Light: </vt:lpstr>
      <vt:lpstr>Multiple Reflections from a Plane Parallel Film:</vt:lpstr>
      <vt:lpstr>Slide 29</vt:lpstr>
      <vt:lpstr>Slide 30</vt:lpstr>
      <vt:lpstr>INTENSITY DISTRIBUTION:</vt:lpstr>
      <vt:lpstr>Slide 32</vt:lpstr>
      <vt:lpstr>Slide 33</vt:lpstr>
      <vt:lpstr>Slide 34</vt:lpstr>
      <vt:lpstr>Slide 35</vt:lpstr>
      <vt:lpstr>Slide 36</vt:lpstr>
      <vt:lpstr>Slide 37</vt:lpstr>
      <vt:lpstr>SHARPNESS OF THE FRINGES:</vt:lpstr>
      <vt:lpstr>Fabry- Perot Interferometer and Etalon</vt:lpstr>
      <vt:lpstr>Theory:</vt:lpstr>
      <vt:lpstr>Slide 41</vt:lpstr>
      <vt:lpstr>Slide 42</vt:lpstr>
      <vt:lpstr>Formation of Fringes: </vt:lpstr>
      <vt:lpstr>Determination of Wavelength: </vt:lpstr>
      <vt:lpstr>Measurement of Difference in Wavelength: </vt:lpstr>
      <vt:lpstr>Slide 46</vt:lpstr>
      <vt:lpstr>Slide 47</vt:lpstr>
      <vt:lpstr>Slide 48</vt:lpstr>
      <vt:lpstr>Slide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BVM</dc:creator>
  <cp:lastModifiedBy>BVM</cp:lastModifiedBy>
  <cp:revision>91</cp:revision>
  <dcterms:created xsi:type="dcterms:W3CDTF">2012-08-15T12:11:48Z</dcterms:created>
  <dcterms:modified xsi:type="dcterms:W3CDTF">2012-08-23T09:39:52Z</dcterms:modified>
</cp:coreProperties>
</file>